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_rels/presentation.xml.rels" ContentType="application/vnd.openxmlformats-package.relationships+xml"/>
  <Override PartName="/ppt/media/image10.png" ContentType="image/png"/>
  <Override PartName="/ppt/media/image1.png" ContentType="image/png"/>
  <Override PartName="/ppt/media/image16.svg" ContentType="image/svg"/>
  <Override PartName="/ppt/media/image15.png" ContentType="image/png"/>
  <Override PartName="/ppt/media/image4.svg" ContentType="image/svg"/>
  <Override PartName="/ppt/media/image7.png" ContentType="image/png"/>
  <Override PartName="/ppt/media/image2.png" ContentType="image/png"/>
  <Override PartName="/ppt/media/image11.png" ContentType="image/png"/>
  <Override PartName="/ppt/media/image14.png" ContentType="image/png"/>
  <Override PartName="/ppt/media/image5.png" ContentType="image/png"/>
  <Override PartName="/ppt/media/image6.svg" ContentType="image/svg"/>
  <Override PartName="/ppt/media/image9.png" ContentType="image/png"/>
  <Override PartName="/ppt/media/image13.png" ContentType="image/png"/>
  <Override PartName="/ppt/media/image8.png" ContentType="image/png"/>
  <Override PartName="/ppt/media/image12.png" ContentType="image/png"/>
  <Override PartName="/ppt/media/image3.png" ContentType="image/png"/>
  <Override PartName="/ppt/embeddings/oleObject1.xlsx" ContentType="application/vnd.openxmlformats-officedocument.spreadsheetml.sheet"/>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BB6A905-CA69-40DA-89BA-973D4B6671DE}"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0B942961-D627-402D-9F05-A7DEA24A512C}"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BF61B132-2694-44F3-AB1B-C0C7DDEA2B67}"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056F8BEF-7607-45C0-BEBA-D80A0DB28098}"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4E25F188-466C-4C01-B1ED-A3E1B5C8AADF}"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1420D59B-6CC5-4290-A37F-DF59C3906873}"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92FBE217-EBF4-476A-89E2-D8516B31BEC3}"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298F05A3-A3B3-4BBE-AB76-67AAD5415334}"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4E77F1A5-AA04-4A05-AC6D-37C0C6093954}"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0B12E77F-E7B4-48E0-9F31-592784FE4E90}"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FFB7FE4D-C927-4058-9991-D3732635F724}"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BB22699C-B21F-4F9B-9AD1-66D86AA8B86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56"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7"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58"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9"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0"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8D58AA1C-CE3F-4F04-AB6D-873560D1D75F}"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62"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3200" spc="-1" strike="noStrike">
                <a:solidFill>
                  <a:schemeClr val="dk1"/>
                </a:solidFill>
                <a:latin typeface="Calibri"/>
              </a:rPr>
              <a:t>Sixth Outline Level</a:t>
            </a:r>
            <a:endParaRPr b="0" lang="en-US" sz="32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3200" spc="-1" strike="noStrike">
                <a:solidFill>
                  <a:schemeClr val="dk1"/>
                </a:solidFill>
                <a:latin typeface="Calibri"/>
              </a:rPr>
              <a:t>Seventh Outline Level</a:t>
            </a:r>
            <a:endParaRPr b="0" lang="en-US" sz="3200" spc="-1" strike="noStrike">
              <a:solidFill>
                <a:schemeClr val="dk1"/>
              </a:solidFill>
              <a:latin typeface="Calibri"/>
            </a:endParaRPr>
          </a:p>
        </p:txBody>
      </p:sp>
      <p:sp>
        <p:nvSpPr>
          <p:cNvPr id="63"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64"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65"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6"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918A4E66-8C02-4A6D-BFE1-E45780F65B8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8"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9"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84D43528-3434-4E06-896C-F37AFD8A8AF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2"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3"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4"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A9F4B856-31E2-4839-A8F0-F74C843C0EE2}"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8"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9"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A11C5CFE-6CEF-48F1-92FE-41DCA12226D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pc="-1" strike="noStrike" cap="all">
                <a:solidFill>
                  <a:schemeClr val="dk1"/>
                </a:solidFill>
                <a:latin typeface="Calibri"/>
              </a:rPr>
              <a:t>Click to edit Master title style</a:t>
            </a:r>
            <a:endParaRPr b="0" lang="en-US" sz="4000" spc="-1" strike="noStrike">
              <a:solidFill>
                <a:schemeClr val="dk1"/>
              </a:solidFill>
              <a:latin typeface="Calibri"/>
            </a:endParaRPr>
          </a:p>
        </p:txBody>
      </p:sp>
      <p:sp>
        <p:nvSpPr>
          <p:cNvPr id="24"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pc="-1" strike="noStrike">
                <a:solidFill>
                  <a:schemeClr val="dk1">
                    <a:tint val="75000"/>
                  </a:schemeClr>
                </a:solidFill>
                <a:latin typeface="Calibri"/>
              </a:rPr>
              <a:t>Click to edit Master text styles</a:t>
            </a:r>
            <a:endParaRPr b="0" lang="en-US" sz="2000" spc="-1" strike="noStrike">
              <a:solidFill>
                <a:schemeClr val="dk1"/>
              </a:solidFill>
              <a:latin typeface="Calibri"/>
            </a:endParaRPr>
          </a:p>
        </p:txBody>
      </p:sp>
      <p:sp>
        <p:nvSpPr>
          <p:cNvPr id="25"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6"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063C13F4-2D81-4EE9-8DB6-C70913CC956B}"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29"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0"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1"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32"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99475632-4CCA-4303-BEEE-BFE2A8B7BF1B}"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38"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39"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0"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1"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2"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3"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E155B488-D9AF-47D7-8D40-09920BDDA3FF}"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46"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7"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8"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4B4C1CEA-42D6-4F00-A137-479DD076C62F}"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1"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2"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AC16F742-B8F1-4315-AB20-53FD3DAF62B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5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5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package" Target="../embeddings/oleObject1.xlsx"/><Relationship Id="rId3" Type="http://schemas.openxmlformats.org/officeDocument/2006/relationships/image" Target="../media/image8.png"/><Relationship Id="rId4"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Freeform 2"/>
          <p:cNvSpPr/>
          <p:nvPr/>
        </p:nvSpPr>
        <p:spPr>
          <a:xfrm rot="10800000">
            <a:off x="3314880" y="0"/>
            <a:ext cx="14973120" cy="8422200"/>
          </a:xfrm>
          <a:custGeom>
            <a:avLst/>
            <a:gdLst>
              <a:gd name="textAreaLeft" fmla="*/ 0 w 14973120"/>
              <a:gd name="textAreaRight" fmla="*/ 14973480 w 14973120"/>
              <a:gd name="textAreaTop" fmla="*/ 0 h 8422200"/>
              <a:gd name="textAreaBottom" fmla="*/ 8422560 h 8422200"/>
            </a:gdLst>
            <a:ahLst/>
            <a:rect l="textAreaLeft" t="textAreaTop" r="textAreaRight" b="textAreaBottom"/>
            <a:pathLst>
              <a:path w="14973534" h="8422613">
                <a:moveTo>
                  <a:pt x="0" y="0"/>
                </a:moveTo>
                <a:lnTo>
                  <a:pt x="14973534" y="0"/>
                </a:lnTo>
                <a:lnTo>
                  <a:pt x="14973534" y="8422613"/>
                </a:lnTo>
                <a:lnTo>
                  <a:pt x="0" y="8422613"/>
                </a:lnTo>
                <a:lnTo>
                  <a:pt x="0" y="0"/>
                </a:lnTo>
                <a:close/>
              </a:path>
            </a:pathLst>
          </a:custGeom>
          <a:blipFill rotWithShape="0">
            <a:blip r:embed="rId1">
              <a:alphaModFix amt="59000"/>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8" name="Freeform 3"/>
          <p:cNvSpPr/>
          <p:nvPr/>
        </p:nvSpPr>
        <p:spPr>
          <a:xfrm rot="16200000">
            <a:off x="-4722120" y="2250720"/>
            <a:ext cx="10286640" cy="5785920"/>
          </a:xfrm>
          <a:custGeom>
            <a:avLst/>
            <a:gdLst>
              <a:gd name="textAreaLeft" fmla="*/ 0 w 10286640"/>
              <a:gd name="textAreaRight" fmla="*/ 10287000 w 10286640"/>
              <a:gd name="textAreaTop" fmla="*/ 0 h 5785920"/>
              <a:gd name="textAreaBottom" fmla="*/ 5786280 h 5785920"/>
            </a:gdLst>
            <a:ahLst/>
            <a:rect l="textAreaLeft" t="textAreaTop" r="textAreaRight" b="textAreaBottom"/>
            <a:pathLst>
              <a:path w="10287000" h="5786438">
                <a:moveTo>
                  <a:pt x="0" y="0"/>
                </a:moveTo>
                <a:lnTo>
                  <a:pt x="10287000" y="0"/>
                </a:lnTo>
                <a:lnTo>
                  <a:pt x="10287000" y="5786438"/>
                </a:lnTo>
                <a:lnTo>
                  <a:pt x="0" y="5786438"/>
                </a:lnTo>
                <a:lnTo>
                  <a:pt x="0" y="0"/>
                </a:lnTo>
                <a:close/>
              </a:path>
            </a:pathLst>
          </a:custGeom>
          <a:blipFill rotWithShape="0">
            <a:blip r:embed="rId2">
              <a:alphaModFix amt="74000"/>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9" name="Freeform 4"/>
          <p:cNvSpPr/>
          <p:nvPr/>
        </p:nvSpPr>
        <p:spPr>
          <a:xfrm>
            <a:off x="1028880" y="1028880"/>
            <a:ext cx="1007640" cy="1088640"/>
          </a:xfrm>
          <a:custGeom>
            <a:avLst/>
            <a:gdLst>
              <a:gd name="textAreaLeft" fmla="*/ 0 w 1007640"/>
              <a:gd name="textAreaRight" fmla="*/ 1008000 w 1007640"/>
              <a:gd name="textAreaTop" fmla="*/ 0 h 1088640"/>
              <a:gd name="textAreaBottom" fmla="*/ 1089000 h 1088640"/>
            </a:gdLst>
            <a:ahLst/>
            <a:rect l="textAreaLeft" t="textAreaTop" r="textAreaRight" b="textAreaBottom"/>
            <a:pathLst>
              <a:path w="1007937" h="1089126">
                <a:moveTo>
                  <a:pt x="0" y="0"/>
                </a:moveTo>
                <a:lnTo>
                  <a:pt x="1007937" y="0"/>
                </a:lnTo>
                <a:lnTo>
                  <a:pt x="1007937" y="1089126"/>
                </a:lnTo>
                <a:lnTo>
                  <a:pt x="0" y="1089126"/>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0" name="Freeform 5"/>
          <p:cNvSpPr/>
          <p:nvPr/>
        </p:nvSpPr>
        <p:spPr>
          <a:xfrm flipH="1">
            <a:off x="3314520" y="8422560"/>
            <a:ext cx="14973120" cy="8422200"/>
          </a:xfrm>
          <a:custGeom>
            <a:avLst/>
            <a:gdLst>
              <a:gd name="textAreaLeft" fmla="*/ 360 w 14973120"/>
              <a:gd name="textAreaRight" fmla="*/ 14973840 w 14973120"/>
              <a:gd name="textAreaTop" fmla="*/ 0 h 8422200"/>
              <a:gd name="textAreaBottom" fmla="*/ 8422560 h 8422200"/>
            </a:gdLst>
            <a:ahLst/>
            <a:rect l="textAreaLeft" t="textAreaTop" r="textAreaRight" b="textAreaBottom"/>
            <a:pathLst>
              <a:path w="14973534" h="8422613">
                <a:moveTo>
                  <a:pt x="14973534" y="0"/>
                </a:moveTo>
                <a:lnTo>
                  <a:pt x="0" y="0"/>
                </a:lnTo>
                <a:lnTo>
                  <a:pt x="0" y="8422612"/>
                </a:lnTo>
                <a:lnTo>
                  <a:pt x="14973534" y="8422612"/>
                </a:lnTo>
                <a:lnTo>
                  <a:pt x="14973534" y="0"/>
                </a:lnTo>
                <a:close/>
              </a:path>
            </a:pathLst>
          </a:custGeom>
          <a:blipFill rotWithShape="0">
            <a:blip r:embed="rId5">
              <a:alphaModFix amt="30000"/>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1" name="Freeform 6"/>
          <p:cNvSpPr/>
          <p:nvPr/>
        </p:nvSpPr>
        <p:spPr>
          <a:xfrm>
            <a:off x="4217760" y="8864280"/>
            <a:ext cx="254160" cy="393840"/>
          </a:xfrm>
          <a:custGeom>
            <a:avLst/>
            <a:gdLst>
              <a:gd name="textAreaLeft" fmla="*/ 0 w 254160"/>
              <a:gd name="textAreaRight" fmla="*/ 254520 w 254160"/>
              <a:gd name="textAreaTop" fmla="*/ 0 h 393840"/>
              <a:gd name="textAreaBottom" fmla="*/ 394200 h 393840"/>
            </a:gdLst>
            <a:ahLst/>
            <a:rect l="textAreaLeft" t="textAreaTop" r="textAreaRight" b="textAreaBottom"/>
            <a:pathLst>
              <a:path w="254361" h="394080">
                <a:moveTo>
                  <a:pt x="0" y="0"/>
                </a:moveTo>
                <a:lnTo>
                  <a:pt x="254361" y="0"/>
                </a:lnTo>
                <a:lnTo>
                  <a:pt x="254361" y="394080"/>
                </a:lnTo>
                <a:lnTo>
                  <a:pt x="0" y="394080"/>
                </a:lnTo>
                <a:lnTo>
                  <a:pt x="0" y="0"/>
                </a:lnTo>
                <a:close/>
              </a:path>
            </a:pathLst>
          </a:custGeom>
          <a:blipFill rotWithShape="0">
            <a:blip r:embed="rId6">
              <a:extLst>
                <a:ext uri="{96DAC541-7B7A-43D3-8B79-37D633B846F1}">
                  <asvg:svgBlip xmlns:asvg="http://schemas.microsoft.com/office/drawing/2016/SVG/main" r:embed="rId7"/>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2" name="TextBox 7"/>
          <p:cNvSpPr/>
          <p:nvPr/>
        </p:nvSpPr>
        <p:spPr>
          <a:xfrm>
            <a:off x="4217760" y="5158440"/>
            <a:ext cx="8556840" cy="533880"/>
          </a:xfrm>
          <a:prstGeom prst="rect">
            <a:avLst/>
          </a:prstGeom>
          <a:noFill/>
          <a:ln w="0">
            <a:noFill/>
          </a:ln>
        </p:spPr>
        <p:style>
          <a:lnRef idx="0"/>
          <a:fillRef idx="0"/>
          <a:effectRef idx="0"/>
          <a:fontRef idx="minor"/>
        </p:style>
        <p:txBody>
          <a:bodyPr lIns="0" rIns="0" tIns="0" bIns="0" anchor="t">
            <a:spAutoFit/>
          </a:bodyPr>
          <a:p>
            <a:pPr defTabSz="914400">
              <a:lnSpc>
                <a:spcPts val="4201"/>
              </a:lnSpc>
            </a:pPr>
            <a:r>
              <a:rPr b="0" lang="en-US" sz="3000" spc="-1" strike="noStrike">
                <a:solidFill>
                  <a:srgbClr val="35352d"/>
                </a:solidFill>
                <a:latin typeface="TT Supermolot Neue"/>
                <a:ea typeface="TT Supermolot Neue"/>
              </a:rPr>
              <a:t>NAVEEN KUMAR</a:t>
            </a:r>
            <a:endParaRPr b="0" lang="en-US" sz="3000" spc="-1" strike="noStrike">
              <a:solidFill>
                <a:srgbClr val="000000"/>
              </a:solidFill>
              <a:latin typeface="Arial"/>
            </a:endParaRPr>
          </a:p>
        </p:txBody>
      </p:sp>
      <p:sp>
        <p:nvSpPr>
          <p:cNvPr id="73" name="TextBox 8"/>
          <p:cNvSpPr/>
          <p:nvPr/>
        </p:nvSpPr>
        <p:spPr>
          <a:xfrm>
            <a:off x="4015080" y="2276640"/>
            <a:ext cx="13243680" cy="2925000"/>
          </a:xfrm>
          <a:prstGeom prst="rect">
            <a:avLst/>
          </a:prstGeom>
          <a:noFill/>
          <a:ln w="0">
            <a:noFill/>
          </a:ln>
        </p:spPr>
        <p:style>
          <a:lnRef idx="0"/>
          <a:fillRef idx="0"/>
          <a:effectRef idx="0"/>
          <a:fontRef idx="minor"/>
        </p:style>
        <p:txBody>
          <a:bodyPr lIns="0" rIns="0" tIns="0" bIns="0" anchor="t">
            <a:spAutoFit/>
          </a:bodyPr>
          <a:p>
            <a:pPr defTabSz="914400">
              <a:lnSpc>
                <a:spcPts val="23034"/>
              </a:lnSpc>
            </a:pPr>
            <a:r>
              <a:rPr b="1" lang="en-US" sz="4800" spc="-1" strike="noStrike">
                <a:solidFill>
                  <a:srgbClr val="35352d"/>
                </a:solidFill>
                <a:latin typeface="TT Supermolot Neue Bold"/>
                <a:ea typeface="TT Supermolot Neue Bold"/>
              </a:rPr>
              <a:t>PERSONAL ASSISTANT</a:t>
            </a:r>
            <a:r>
              <a:rPr b="1" lang="en-US" sz="16460" spc="-1" strike="noStrike">
                <a:solidFill>
                  <a:srgbClr val="35352d"/>
                </a:solidFill>
                <a:latin typeface="TT Supermolot Neue Bold"/>
                <a:ea typeface="TT Supermolot Neue Bold"/>
              </a:rPr>
              <a:t> </a:t>
            </a:r>
            <a:endParaRPr b="0" lang="en-US" sz="16460" spc="-1" strike="noStrike">
              <a:solidFill>
                <a:srgbClr val="000000"/>
              </a:solidFill>
              <a:latin typeface="Arial"/>
            </a:endParaRPr>
          </a:p>
        </p:txBody>
      </p:sp>
      <p:sp>
        <p:nvSpPr>
          <p:cNvPr id="74" name="TextBox 9"/>
          <p:cNvSpPr/>
          <p:nvPr/>
        </p:nvSpPr>
        <p:spPr>
          <a:xfrm>
            <a:off x="4217760" y="9377640"/>
            <a:ext cx="4925880" cy="746280"/>
          </a:xfrm>
          <a:prstGeom prst="rect">
            <a:avLst/>
          </a:prstGeom>
          <a:noFill/>
          <a:ln w="0">
            <a:noFill/>
          </a:ln>
        </p:spPr>
        <p:style>
          <a:lnRef idx="0"/>
          <a:fillRef idx="0"/>
          <a:effectRef idx="0"/>
          <a:fontRef idx="minor"/>
        </p:style>
        <p:txBody>
          <a:bodyPr lIns="0" rIns="0" tIns="0" bIns="0" anchor="t">
            <a:spAutoFit/>
          </a:bodyPr>
          <a:p>
            <a:pPr defTabSz="914400">
              <a:lnSpc>
                <a:spcPts val="2940"/>
              </a:lnSpc>
            </a:pPr>
            <a:r>
              <a:rPr b="0" lang="en-US" sz="2100" spc="-1" strike="noStrike">
                <a:solidFill>
                  <a:srgbClr val="35352d"/>
                </a:solidFill>
                <a:latin typeface="TT Supermolot Neue"/>
                <a:ea typeface="TT Supermolot Neue"/>
              </a:rPr>
              <a:t>SRM Institute of Science and Technology</a:t>
            </a: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Freeform 2"/>
          <p:cNvSpPr/>
          <p:nvPr/>
        </p:nvSpPr>
        <p:spPr>
          <a:xfrm flipH="1" flipV="1" rot="16200000">
            <a:off x="-3255120" y="3254760"/>
            <a:ext cx="10286640" cy="3777480"/>
          </a:xfrm>
          <a:custGeom>
            <a:avLst/>
            <a:gdLst>
              <a:gd name="textAreaLeft" fmla="*/ 360 w 10286640"/>
              <a:gd name="textAreaRight" fmla="*/ 10287360 w 10286640"/>
              <a:gd name="textAreaTop" fmla="*/ -360 h 3777480"/>
              <a:gd name="textAreaBottom" fmla="*/ 3777480 h 3777480"/>
            </a:gdLst>
            <a:ahLst/>
            <a:rect l="textAreaLeft" t="textAreaTop" r="textAreaRight" b="textAreaBottom"/>
            <a:pathLst>
              <a:path w="10287000" h="3777989">
                <a:moveTo>
                  <a:pt x="10287000" y="3777988"/>
                </a:moveTo>
                <a:lnTo>
                  <a:pt x="0" y="3777988"/>
                </a:lnTo>
                <a:lnTo>
                  <a:pt x="0" y="0"/>
                </a:lnTo>
                <a:lnTo>
                  <a:pt x="10287000" y="0"/>
                </a:lnTo>
                <a:lnTo>
                  <a:pt x="10287000" y="3777988"/>
                </a:lnTo>
                <a:close/>
              </a:path>
            </a:pathLst>
          </a:custGeom>
          <a:blipFill rotWithShape="0">
            <a:blip r:embed="rId1">
              <a:alphaModFix amt="74000"/>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 name="TextBox 3"/>
          <p:cNvSpPr/>
          <p:nvPr/>
        </p:nvSpPr>
        <p:spPr>
          <a:xfrm>
            <a:off x="3777840" y="-200160"/>
            <a:ext cx="12891960" cy="1777680"/>
          </a:xfrm>
          <a:prstGeom prst="rect">
            <a:avLst/>
          </a:prstGeom>
          <a:noFill/>
          <a:ln w="0">
            <a:noFill/>
          </a:ln>
        </p:spPr>
        <p:style>
          <a:lnRef idx="0"/>
          <a:fillRef idx="0"/>
          <a:effectRef idx="0"/>
          <a:fontRef idx="minor"/>
        </p:style>
        <p:txBody>
          <a:bodyPr lIns="0" rIns="0" tIns="0" bIns="0" anchor="t">
            <a:spAutoFit/>
          </a:bodyPr>
          <a:p>
            <a:pPr defTabSz="914400">
              <a:lnSpc>
                <a:spcPts val="14000"/>
              </a:lnSpc>
            </a:pPr>
            <a:r>
              <a:rPr b="1" lang="en-US" sz="10000" spc="-1" strike="noStrike">
                <a:solidFill>
                  <a:srgbClr val="35352d"/>
                </a:solidFill>
                <a:latin typeface="TT Supermolot Neue Bold"/>
                <a:ea typeface="TT Supermolot Neue Bold"/>
              </a:rPr>
              <a:t>LITERATURE SURVEY</a:t>
            </a:r>
            <a:endParaRPr b="0" lang="en-US" sz="10000" spc="-1" strike="noStrike">
              <a:solidFill>
                <a:srgbClr val="000000"/>
              </a:solidFill>
              <a:latin typeface="Arial"/>
            </a:endParaRPr>
          </a:p>
        </p:txBody>
      </p:sp>
      <p:sp>
        <p:nvSpPr>
          <p:cNvPr id="77" name="TextBox 4"/>
          <p:cNvSpPr/>
          <p:nvPr/>
        </p:nvSpPr>
        <p:spPr>
          <a:xfrm>
            <a:off x="4005000" y="1441440"/>
            <a:ext cx="13925880" cy="1758960"/>
          </a:xfrm>
          <a:prstGeom prst="rect">
            <a:avLst/>
          </a:prstGeom>
          <a:noFill/>
          <a:ln w="0">
            <a:noFill/>
          </a:ln>
        </p:spPr>
        <p:style>
          <a:lnRef idx="0"/>
          <a:fillRef idx="0"/>
          <a:effectRef idx="0"/>
          <a:fontRef idx="minor"/>
        </p:style>
        <p:txBody>
          <a:bodyPr lIns="0" rIns="0" tIns="0" bIns="0" anchor="t">
            <a:spAutoFit/>
          </a:bodyPr>
          <a:p>
            <a:pPr lvl="1" marL="712440" indent="-35640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ScheduleME - Smart Digital Personal Assistant for Automatic Priority Based Task Scheduling and Time Management ,2021</a:t>
            </a:r>
            <a:endParaRPr b="0" lang="en-US" sz="3300" spc="-1" strike="noStrike">
              <a:solidFill>
                <a:srgbClr val="000000"/>
              </a:solidFill>
              <a:latin typeface="Arial"/>
            </a:endParaRPr>
          </a:p>
          <a:p>
            <a:pPr algn="just" defTabSz="914400">
              <a:lnSpc>
                <a:spcPts val="4618"/>
              </a:lnSpc>
            </a:pPr>
            <a:endParaRPr b="0" lang="en-US" sz="3300" spc="-1" strike="noStrike">
              <a:solidFill>
                <a:srgbClr val="000000"/>
              </a:solidFill>
              <a:latin typeface="Arial"/>
            </a:endParaRPr>
          </a:p>
        </p:txBody>
      </p:sp>
      <p:sp>
        <p:nvSpPr>
          <p:cNvPr id="78" name="TextBox 5"/>
          <p:cNvSpPr/>
          <p:nvPr/>
        </p:nvSpPr>
        <p:spPr>
          <a:xfrm>
            <a:off x="4005000" y="4010040"/>
            <a:ext cx="13925880" cy="6930720"/>
          </a:xfrm>
          <a:prstGeom prst="rect">
            <a:avLst/>
          </a:prstGeom>
          <a:noFill/>
          <a:ln w="0">
            <a:noFill/>
          </a:ln>
        </p:spPr>
        <p:style>
          <a:lnRef idx="0"/>
          <a:fillRef idx="0"/>
          <a:effectRef idx="0"/>
          <a:fontRef idx="minor"/>
        </p:style>
        <p:txBody>
          <a:bodyPr lIns="0" rIns="0" tIns="0" bIns="0" anchor="t">
            <a:spAutoFit/>
          </a:bodyPr>
          <a:p>
            <a:pPr algn="just" defTabSz="914400">
              <a:lnSpc>
                <a:spcPts val="4198"/>
              </a:lnSpc>
            </a:pPr>
            <a:r>
              <a:rPr b="1" lang="en-US" sz="3000" spc="-1" strike="noStrike">
                <a:solidFill>
                  <a:srgbClr val="35352d"/>
                </a:solidFill>
                <a:latin typeface="TT Supermolot Neue Bold"/>
                <a:ea typeface="TT Supermolot Neue Bold"/>
              </a:rPr>
              <a:t>Managing assignments, projects, and personal chores has become challenging for university students. Existing tools like Trello and Asana require manual task entry and prioritization, making time management monotonous and inefficient. ScheduleME is a smart digital personal assistant mobile app that automatically collects, prioritizes, and schedules tasks based on a student’s academic and personal timetable. The app provides a user-friendly interface, presenting essential information without overwhelming the user, while allowing customization. Its key components include data engineering, intelligent task breakdown, personalized scheduling, and user-centered design. Advanced algorithms enhance task prioritization and optimize time management for improved efficiency and productivity.</a:t>
            </a:r>
            <a:endParaRPr b="0" lang="en-US" sz="3000" spc="-1" strike="noStrike">
              <a:solidFill>
                <a:srgbClr val="000000"/>
              </a:solidFill>
              <a:latin typeface="Arial"/>
            </a:endParaRPr>
          </a:p>
          <a:p>
            <a:pPr algn="just" defTabSz="914400">
              <a:lnSpc>
                <a:spcPts val="4198"/>
              </a:lnSpc>
            </a:pPr>
            <a:endParaRPr b="0" lang="en-US" sz="3000" spc="-1" strike="noStrike">
              <a:solidFill>
                <a:srgbClr val="000000"/>
              </a:solidFill>
              <a:latin typeface="Arial"/>
            </a:endParaRPr>
          </a:p>
        </p:txBody>
      </p:sp>
      <p:sp>
        <p:nvSpPr>
          <p:cNvPr id="79" name="TextBox 6"/>
          <p:cNvSpPr/>
          <p:nvPr/>
        </p:nvSpPr>
        <p:spPr>
          <a:xfrm>
            <a:off x="3777840" y="3301920"/>
            <a:ext cx="13925880" cy="586080"/>
          </a:xfrm>
          <a:prstGeom prst="rect">
            <a:avLst/>
          </a:prstGeom>
          <a:noFill/>
          <a:ln w="0">
            <a:noFill/>
          </a:ln>
        </p:spPr>
        <p:style>
          <a:lnRef idx="0"/>
          <a:fillRef idx="0"/>
          <a:effectRef idx="0"/>
          <a:fontRef idx="minor"/>
        </p:style>
        <p:txBody>
          <a:bodyPr lIns="0" rIns="0" tIns="0" bIns="0" anchor="t">
            <a:spAutoFit/>
          </a:bodyPr>
          <a:p>
            <a:pPr algn="just" defTabSz="914400">
              <a:lnSpc>
                <a:spcPts val="4618"/>
              </a:lnSpc>
            </a:pPr>
            <a:r>
              <a:rPr b="1" lang="en-US" sz="3300" spc="-1" strike="noStrike">
                <a:solidFill>
                  <a:srgbClr val="35352d"/>
                </a:solidFill>
                <a:latin typeface="TT Supermolot Neue Bold"/>
                <a:ea typeface="TT Supermolot Neue Bold"/>
              </a:rPr>
              <a:t>ABSTRACT:</a:t>
            </a:r>
            <a:endParaRPr b="0" lang="en-US"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Freeform 2"/>
          <p:cNvSpPr/>
          <p:nvPr/>
        </p:nvSpPr>
        <p:spPr>
          <a:xfrm flipH="1" flipV="1" rot="16200000">
            <a:off x="-3255120" y="3254760"/>
            <a:ext cx="10286640" cy="3777480"/>
          </a:xfrm>
          <a:custGeom>
            <a:avLst/>
            <a:gdLst>
              <a:gd name="textAreaLeft" fmla="*/ 360 w 10286640"/>
              <a:gd name="textAreaRight" fmla="*/ 10287360 w 10286640"/>
              <a:gd name="textAreaTop" fmla="*/ -360 h 3777480"/>
              <a:gd name="textAreaBottom" fmla="*/ 3777480 h 3777480"/>
            </a:gdLst>
            <a:ahLst/>
            <a:rect l="textAreaLeft" t="textAreaTop" r="textAreaRight" b="textAreaBottom"/>
            <a:pathLst>
              <a:path w="10287000" h="3777989">
                <a:moveTo>
                  <a:pt x="10287000" y="3777988"/>
                </a:moveTo>
                <a:lnTo>
                  <a:pt x="0" y="3777988"/>
                </a:lnTo>
                <a:lnTo>
                  <a:pt x="0" y="0"/>
                </a:lnTo>
                <a:lnTo>
                  <a:pt x="10287000" y="0"/>
                </a:lnTo>
                <a:lnTo>
                  <a:pt x="10287000" y="3777988"/>
                </a:lnTo>
                <a:close/>
              </a:path>
            </a:pathLst>
          </a:custGeom>
          <a:blipFill rotWithShape="0">
            <a:blip r:embed="rId1">
              <a:alphaModFix amt="74000"/>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aphicFrame>
        <p:nvGraphicFramePr>
          <p:cNvPr id="81" name=""/>
          <p:cNvGraphicFramePr/>
          <p:nvPr/>
        </p:nvGraphicFramePr>
        <p:xfrm>
          <a:off x="5029200" y="3429360"/>
          <a:ext cx="5657400" cy="5028840"/>
        </p:xfrm>
        <a:graphic>
          <a:graphicData uri="http://schemas.openxmlformats.org/presentationml/2006/ole">
            <p:oleObj progId="Excel.Sheet.12" r:id="rId2" spid="">
              <p:embed/>
              <p:pic>
                <p:nvPicPr>
                  <p:cNvPr id="82" name="" descr=""/>
                  <p:cNvPicPr/>
                  <p:nvPr/>
                </p:nvPicPr>
                <p:blipFill>
                  <a:blip r:embed="rId3"/>
                  <a:stretch/>
                </p:blipFill>
                <p:spPr>
                  <a:xfrm>
                    <a:off x="5029200" y="3429360"/>
                    <a:ext cx="5657400" cy="5028840"/>
                  </a:xfrm>
                  <a:prstGeom prst="rect">
                    <a:avLst/>
                  </a:prstGeom>
                  <a:ln w="0">
                    <a:noFill/>
                  </a:ln>
                </p:spPr>
              </p:pic>
            </p:oleObj>
          </a:graphicData>
        </a:graphic>
      </p:graphicFrame>
      <p:sp>
        <p:nvSpPr>
          <p:cNvPr id="83" name="TextBox 4"/>
          <p:cNvSpPr/>
          <p:nvPr/>
        </p:nvSpPr>
        <p:spPr>
          <a:xfrm>
            <a:off x="3777840" y="-200160"/>
            <a:ext cx="12891960" cy="3555720"/>
          </a:xfrm>
          <a:prstGeom prst="rect">
            <a:avLst/>
          </a:prstGeom>
          <a:noFill/>
          <a:ln w="0">
            <a:noFill/>
          </a:ln>
        </p:spPr>
        <p:style>
          <a:lnRef idx="0"/>
          <a:fillRef idx="0"/>
          <a:effectRef idx="0"/>
          <a:fontRef idx="minor"/>
        </p:style>
        <p:txBody>
          <a:bodyPr lIns="0" rIns="0" tIns="0" bIns="0" anchor="t">
            <a:spAutoFit/>
          </a:bodyPr>
          <a:p>
            <a:pPr defTabSz="914400">
              <a:lnSpc>
                <a:spcPts val="14000"/>
              </a:lnSpc>
            </a:pPr>
            <a:r>
              <a:rPr b="1" lang="en-US" sz="10000" spc="-1" strike="noStrike">
                <a:solidFill>
                  <a:srgbClr val="35352d"/>
                </a:solidFill>
                <a:latin typeface="TT Supermolot Neue Bold"/>
                <a:ea typeface="TT Supermolot Neue Bold"/>
              </a:rPr>
              <a:t>EXISTING SOLUTIONS</a:t>
            </a:r>
            <a:endParaRPr b="0" lang="en-US" sz="10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Freeform 2"/>
          <p:cNvSpPr/>
          <p:nvPr/>
        </p:nvSpPr>
        <p:spPr>
          <a:xfrm flipH="1" flipV="1" rot="16200000">
            <a:off x="-3255120" y="3254760"/>
            <a:ext cx="10286640" cy="3777480"/>
          </a:xfrm>
          <a:custGeom>
            <a:avLst/>
            <a:gdLst>
              <a:gd name="textAreaLeft" fmla="*/ 360 w 10286640"/>
              <a:gd name="textAreaRight" fmla="*/ 10287360 w 10286640"/>
              <a:gd name="textAreaTop" fmla="*/ -360 h 3777480"/>
              <a:gd name="textAreaBottom" fmla="*/ 3777480 h 3777480"/>
            </a:gdLst>
            <a:ahLst/>
            <a:rect l="textAreaLeft" t="textAreaTop" r="textAreaRight" b="textAreaBottom"/>
            <a:pathLst>
              <a:path w="10287000" h="3777989">
                <a:moveTo>
                  <a:pt x="10287000" y="3777988"/>
                </a:moveTo>
                <a:lnTo>
                  <a:pt x="0" y="3777988"/>
                </a:lnTo>
                <a:lnTo>
                  <a:pt x="0" y="0"/>
                </a:lnTo>
                <a:lnTo>
                  <a:pt x="10287000" y="0"/>
                </a:lnTo>
                <a:lnTo>
                  <a:pt x="10287000" y="3777988"/>
                </a:lnTo>
                <a:close/>
              </a:path>
            </a:pathLst>
          </a:custGeom>
          <a:blipFill rotWithShape="0">
            <a:blip r:embed="rId1">
              <a:alphaModFix amt="74000"/>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5" name="TextBox 3"/>
          <p:cNvSpPr/>
          <p:nvPr/>
        </p:nvSpPr>
        <p:spPr>
          <a:xfrm>
            <a:off x="3777840" y="150840"/>
            <a:ext cx="14282640" cy="12314880"/>
          </a:xfrm>
          <a:prstGeom prst="rect">
            <a:avLst/>
          </a:prstGeom>
          <a:noFill/>
          <a:ln w="0">
            <a:noFill/>
          </a:ln>
        </p:spPr>
        <p:style>
          <a:lnRef idx="0"/>
          <a:fillRef idx="0"/>
          <a:effectRef idx="0"/>
          <a:fontRef idx="minor"/>
        </p:style>
        <p:txBody>
          <a:bodyPr lIns="0" rIns="0" tIns="0" bIns="0" anchor="t">
            <a:spAutoFit/>
          </a:bodyPr>
          <a:p>
            <a:pPr algn="just" defTabSz="914400">
              <a:lnSpc>
                <a:spcPts val="4618"/>
              </a:lnSpc>
            </a:pPr>
            <a:r>
              <a:rPr b="1" lang="en-US" sz="3300" spc="-1" strike="noStrike">
                <a:solidFill>
                  <a:srgbClr val="35352d"/>
                </a:solidFill>
                <a:latin typeface="TT Supermolot Neue Bold"/>
                <a:ea typeface="TT Supermolot Neue Bold"/>
              </a:rPr>
              <a:t>Java Technologies </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Java SE (Standard Edition) – Core Java for building your application logic.</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Java Swing – Library for creating simple graphical user interfaces (GUI).</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JDBC (Java Database Connectivity) – To connect your program to a database (like MySQL) to store tasks and reminders.</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Collections Framework – To manage tasks in memory using Lists, Maps, or Sets.</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Threads / Timer – To create reminders and notifications at scheduled times.</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File I/O – To save and load tasks in files if a database is not used.</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Exception Handling – To handle errors like invalid input or missing files.</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Java Classes &amp; Objects – To represent tasks, reminders, and users.</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Scanner / User Input – To read input from users for adding or updating tasks.</a:t>
            </a:r>
            <a:endParaRPr b="0" lang="en-US" sz="3300" spc="-1" strike="noStrike">
              <a:solidFill>
                <a:srgbClr val="000000"/>
              </a:solidFill>
              <a:latin typeface="Arial"/>
            </a:endParaRPr>
          </a:p>
          <a:p>
            <a:pPr lvl="1" marL="712440" indent="-356400" algn="just" defTabSz="914400">
              <a:lnSpc>
                <a:spcPts val="4618"/>
              </a:lnSpc>
              <a:buClr>
                <a:srgbClr val="35352d"/>
              </a:buClr>
              <a:buFont typeface="OpenSymbol"/>
              <a:buAutoNum type="arabicPeriod"/>
            </a:pPr>
            <a:r>
              <a:rPr b="1" lang="en-US" sz="3300" spc="-1" strike="noStrike">
                <a:solidFill>
                  <a:srgbClr val="35352d"/>
                </a:solidFill>
                <a:latin typeface="TT Supermolot Neue Bold"/>
                <a:ea typeface="TT Supermolot Neue Bold"/>
              </a:rPr>
              <a:t>Simple Alerts / Dialogs – Using JOptionPane to show reminders or notifications.</a:t>
            </a:r>
            <a:endParaRPr b="0" lang="en-US" sz="3300" spc="-1" strike="noStrike">
              <a:solidFill>
                <a:srgbClr val="000000"/>
              </a:solidFill>
              <a:latin typeface="Arial"/>
            </a:endParaRPr>
          </a:p>
          <a:p>
            <a:pPr algn="just" defTabSz="914400">
              <a:lnSpc>
                <a:spcPts val="4618"/>
              </a:lnSpc>
            </a:pPr>
            <a:endParaRPr b="0" lang="en-US" sz="3300" spc="-1" strike="noStrike">
              <a:solidFill>
                <a:srgbClr val="000000"/>
              </a:solidFill>
              <a:latin typeface="Arial"/>
            </a:endParaRPr>
          </a:p>
        </p:txBody>
      </p:sp>
      <p:sp>
        <p:nvSpPr>
          <p:cNvPr id="86" name="TextBox 4"/>
          <p:cNvSpPr/>
          <p:nvPr/>
        </p:nvSpPr>
        <p:spPr>
          <a:xfrm>
            <a:off x="0" y="8947440"/>
            <a:ext cx="3777480" cy="133236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1" lang="en-US" sz="2500" spc="-1" strike="noStrike">
                <a:solidFill>
                  <a:srgbClr val="35352d"/>
                </a:solidFill>
                <a:latin typeface="TT Supermolot Neue Bold"/>
                <a:ea typeface="TT Supermolot Neue Bold"/>
              </a:rPr>
              <a:t>TRL 1- BASIC PRINCIPLES OBSERVED AND REPORTED</a:t>
            </a:r>
            <a:endParaRPr b="0" lang="en-US" sz="2500" spc="-1" strike="noStrike">
              <a:solidFill>
                <a:srgbClr val="000000"/>
              </a:solidFill>
              <a:latin typeface="Arial"/>
            </a:endParaRPr>
          </a:p>
        </p:txBody>
      </p:sp>
      <p:sp>
        <p:nvSpPr>
          <p:cNvPr id="87" name="AutoShape 5"/>
          <p:cNvSpPr/>
          <p:nvPr/>
        </p:nvSpPr>
        <p:spPr>
          <a:xfrm>
            <a:off x="0" y="8604360"/>
            <a:ext cx="3811320" cy="360"/>
          </a:xfrm>
          <a:prstGeom prst="line">
            <a:avLst/>
          </a:prstGeom>
          <a:ln w="38100">
            <a:solidFill>
              <a:srgbClr val="000000"/>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Freeform 2"/>
          <p:cNvSpPr/>
          <p:nvPr/>
        </p:nvSpPr>
        <p:spPr>
          <a:xfrm flipH="1" flipV="1" rot="16200000">
            <a:off x="-3255120" y="3254760"/>
            <a:ext cx="10286640" cy="3777480"/>
          </a:xfrm>
          <a:custGeom>
            <a:avLst/>
            <a:gdLst>
              <a:gd name="textAreaLeft" fmla="*/ 360 w 10286640"/>
              <a:gd name="textAreaRight" fmla="*/ 10287360 w 10286640"/>
              <a:gd name="textAreaTop" fmla="*/ -360 h 3777480"/>
              <a:gd name="textAreaBottom" fmla="*/ 3777480 h 3777480"/>
            </a:gdLst>
            <a:ahLst/>
            <a:rect l="textAreaLeft" t="textAreaTop" r="textAreaRight" b="textAreaBottom"/>
            <a:pathLst>
              <a:path w="10287000" h="3777989">
                <a:moveTo>
                  <a:pt x="10287000" y="3777988"/>
                </a:moveTo>
                <a:lnTo>
                  <a:pt x="0" y="3777988"/>
                </a:lnTo>
                <a:lnTo>
                  <a:pt x="0" y="0"/>
                </a:lnTo>
                <a:lnTo>
                  <a:pt x="10287000" y="0"/>
                </a:lnTo>
                <a:lnTo>
                  <a:pt x="10287000" y="3777988"/>
                </a:lnTo>
                <a:close/>
              </a:path>
            </a:pathLst>
          </a:custGeom>
          <a:blipFill rotWithShape="0">
            <a:blip r:embed="rId1">
              <a:alphaModFix amt="74000"/>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9" name="TextBox 3"/>
          <p:cNvSpPr/>
          <p:nvPr/>
        </p:nvSpPr>
        <p:spPr>
          <a:xfrm>
            <a:off x="3777840" y="150840"/>
            <a:ext cx="14282640" cy="11142000"/>
          </a:xfrm>
          <a:prstGeom prst="rect">
            <a:avLst/>
          </a:prstGeom>
          <a:noFill/>
          <a:ln w="0">
            <a:noFill/>
          </a:ln>
        </p:spPr>
        <p:style>
          <a:lnRef idx="0"/>
          <a:fillRef idx="0"/>
          <a:effectRef idx="0"/>
          <a:fontRef idx="minor"/>
        </p:style>
        <p:txBody>
          <a:bodyPr lIns="0" rIns="0" tIns="0" bIns="0" anchor="t">
            <a:spAutoFit/>
          </a:bodyPr>
          <a:p>
            <a:pPr algn="just" defTabSz="914400">
              <a:lnSpc>
                <a:spcPts val="4618"/>
              </a:lnSpc>
            </a:pPr>
            <a:r>
              <a:rPr b="1" lang="en-US" sz="3300" spc="-1" strike="noStrike">
                <a:solidFill>
                  <a:srgbClr val="35352d"/>
                </a:solidFill>
                <a:latin typeface="TT Supermolot Neue Bold"/>
                <a:ea typeface="TT Supermolot Neue Bold"/>
              </a:rPr>
              <a:t>Methodology / Approach</a:t>
            </a:r>
            <a:endParaRPr b="0" lang="en-US" sz="3300" spc="-1" strike="noStrike">
              <a:solidFill>
                <a:srgbClr val="000000"/>
              </a:solidFill>
              <a:latin typeface="Arial"/>
            </a:endParaRPr>
          </a:p>
          <a:p>
            <a:pPr algn="just" defTabSz="914400">
              <a:lnSpc>
                <a:spcPts val="4618"/>
              </a:lnSpc>
            </a:pPr>
            <a:r>
              <a:rPr b="1" lang="en-US" sz="3300" spc="-1" strike="noStrike">
                <a:solidFill>
                  <a:srgbClr val="35352d"/>
                </a:solidFill>
                <a:latin typeface="TT Supermolot Neue Bold"/>
                <a:ea typeface="TT Supermolot Neue Bold"/>
              </a:rPr>
              <a:t>Step 1: Requirement Analysis</a:t>
            </a:r>
            <a:endParaRPr b="0" lang="en-US" sz="3300" spc="-1" strike="noStrike">
              <a:solidFill>
                <a:srgbClr val="000000"/>
              </a:solidFill>
              <a:latin typeface="Arial"/>
            </a:endParaRPr>
          </a:p>
          <a:p>
            <a:pPr lvl="1" marL="712440" indent="-35640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Identify what the system should do:</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Add, update, delete tasks</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Show tasks for today, week, or month</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Remind the user about upcoming or missed tasks</a:t>
            </a:r>
            <a:endParaRPr b="0" lang="en-US" sz="3300" spc="-1" strike="noStrike">
              <a:solidFill>
                <a:srgbClr val="000000"/>
              </a:solidFill>
              <a:latin typeface="Arial"/>
            </a:endParaRPr>
          </a:p>
          <a:p>
            <a:pPr algn="just" defTabSz="914400">
              <a:lnSpc>
                <a:spcPts val="4618"/>
              </a:lnSpc>
            </a:pPr>
            <a:r>
              <a:rPr b="1" lang="en-US" sz="3300" spc="-1" strike="noStrike">
                <a:solidFill>
                  <a:srgbClr val="35352d"/>
                </a:solidFill>
                <a:latin typeface="TT Supermolot Neue Bold"/>
                <a:ea typeface="TT Supermolot Neue Bold"/>
              </a:rPr>
              <a:t>Step 2: Design</a:t>
            </a:r>
            <a:endParaRPr b="0" lang="en-US" sz="3300" spc="-1" strike="noStrike">
              <a:solidFill>
                <a:srgbClr val="000000"/>
              </a:solidFill>
              <a:latin typeface="Arial"/>
            </a:endParaRPr>
          </a:p>
          <a:p>
            <a:pPr lvl="1" marL="712440" indent="-35640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Create a simple flow of the system:</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AutoNum type="alphaLcPeriod"/>
            </a:pPr>
            <a:r>
              <a:rPr b="1" lang="en-US" sz="3300" spc="-1" strike="noStrike">
                <a:solidFill>
                  <a:srgbClr val="35352d"/>
                </a:solidFill>
                <a:latin typeface="TT Supermolot Neue Bold"/>
                <a:ea typeface="TT Supermolot Neue Bold"/>
              </a:rPr>
              <a:t>User opens the application</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AutoNum type="alphaLcPeriod"/>
            </a:pPr>
            <a:r>
              <a:rPr b="1" lang="en-US" sz="3300" spc="-1" strike="noStrike">
                <a:solidFill>
                  <a:srgbClr val="35352d"/>
                </a:solidFill>
                <a:latin typeface="TT Supermolot Neue Bold"/>
                <a:ea typeface="TT Supermolot Neue Bold"/>
              </a:rPr>
              <a:t>User adds or edits tasks</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AutoNum type="alphaLcPeriod"/>
            </a:pPr>
            <a:r>
              <a:rPr b="1" lang="en-US" sz="3300" spc="-1" strike="noStrike">
                <a:solidFill>
                  <a:srgbClr val="35352d"/>
                </a:solidFill>
                <a:latin typeface="TT Supermolot Neue Bold"/>
                <a:ea typeface="TT Supermolot Neue Bold"/>
              </a:rPr>
              <a:t>Application stores tasks in memory (or a file/database)</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AutoNum type="alphaLcPeriod"/>
            </a:pPr>
            <a:r>
              <a:rPr b="1" lang="en-US" sz="3300" spc="-1" strike="noStrike">
                <a:solidFill>
                  <a:srgbClr val="35352d"/>
                </a:solidFill>
                <a:latin typeface="TT Supermolot Neue Bold"/>
                <a:ea typeface="TT Supermolot Neue Bold"/>
              </a:rPr>
              <a:t>Application checks task deadlines and sends reminders</a:t>
            </a:r>
            <a:endParaRPr b="0" lang="en-US" sz="3300" spc="-1" strike="noStrike">
              <a:solidFill>
                <a:srgbClr val="000000"/>
              </a:solidFill>
              <a:latin typeface="Arial"/>
            </a:endParaRPr>
          </a:p>
          <a:p>
            <a:pPr lvl="1" marL="712440" indent="-35640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Class Design:</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Task class – stores task name, description, date, time, and status</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TaskManager class – handles adding, deleting, and showing tasks</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Reminder class – handles notifications</a:t>
            </a:r>
            <a:endParaRPr b="0" lang="en-US" sz="3300" spc="-1" strike="noStrike">
              <a:solidFill>
                <a:srgbClr val="000000"/>
              </a:solidFill>
              <a:latin typeface="Arial"/>
            </a:endParaRPr>
          </a:p>
          <a:p>
            <a:pPr algn="just" defTabSz="914400">
              <a:lnSpc>
                <a:spcPts val="4618"/>
              </a:lnSpc>
            </a:pPr>
            <a:endParaRPr b="0" lang="en-US" sz="3300" spc="-1" strike="noStrike">
              <a:solidFill>
                <a:srgbClr val="000000"/>
              </a:solidFill>
              <a:latin typeface="Arial"/>
            </a:endParaRPr>
          </a:p>
        </p:txBody>
      </p:sp>
      <p:sp>
        <p:nvSpPr>
          <p:cNvPr id="90" name="TextBox 4"/>
          <p:cNvSpPr/>
          <p:nvPr/>
        </p:nvSpPr>
        <p:spPr>
          <a:xfrm>
            <a:off x="0" y="8947440"/>
            <a:ext cx="3777480" cy="133236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1" lang="en-US" sz="2500" spc="-1" strike="noStrike">
                <a:solidFill>
                  <a:srgbClr val="35352d"/>
                </a:solidFill>
                <a:latin typeface="TT Supermolot Neue Bold"/>
                <a:ea typeface="TT Supermolot Neue Bold"/>
              </a:rPr>
              <a:t>TRL 1- BASIC PRINCIPLES OBSERVED AND REPORTED</a:t>
            </a:r>
            <a:endParaRPr b="0" lang="en-US" sz="2500" spc="-1" strike="noStrike">
              <a:solidFill>
                <a:srgbClr val="000000"/>
              </a:solidFill>
              <a:latin typeface="Arial"/>
            </a:endParaRPr>
          </a:p>
        </p:txBody>
      </p:sp>
      <p:sp>
        <p:nvSpPr>
          <p:cNvPr id="91" name="AutoShape 5"/>
          <p:cNvSpPr/>
          <p:nvPr/>
        </p:nvSpPr>
        <p:spPr>
          <a:xfrm>
            <a:off x="0" y="8604360"/>
            <a:ext cx="3811320" cy="360"/>
          </a:xfrm>
          <a:prstGeom prst="line">
            <a:avLst/>
          </a:prstGeom>
          <a:ln w="38100">
            <a:solidFill>
              <a:srgbClr val="000000"/>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Freeform 2"/>
          <p:cNvSpPr/>
          <p:nvPr/>
        </p:nvSpPr>
        <p:spPr>
          <a:xfrm flipH="1" flipV="1" rot="16200000">
            <a:off x="-3255120" y="3254760"/>
            <a:ext cx="10286640" cy="3777480"/>
          </a:xfrm>
          <a:custGeom>
            <a:avLst/>
            <a:gdLst>
              <a:gd name="textAreaLeft" fmla="*/ 360 w 10286640"/>
              <a:gd name="textAreaRight" fmla="*/ 10287360 w 10286640"/>
              <a:gd name="textAreaTop" fmla="*/ -360 h 3777480"/>
              <a:gd name="textAreaBottom" fmla="*/ 3777480 h 3777480"/>
            </a:gdLst>
            <a:ahLst/>
            <a:rect l="textAreaLeft" t="textAreaTop" r="textAreaRight" b="textAreaBottom"/>
            <a:pathLst>
              <a:path w="10287000" h="3777989">
                <a:moveTo>
                  <a:pt x="10287000" y="3777988"/>
                </a:moveTo>
                <a:lnTo>
                  <a:pt x="0" y="3777988"/>
                </a:lnTo>
                <a:lnTo>
                  <a:pt x="0" y="0"/>
                </a:lnTo>
                <a:lnTo>
                  <a:pt x="10287000" y="0"/>
                </a:lnTo>
                <a:lnTo>
                  <a:pt x="10287000" y="3777988"/>
                </a:lnTo>
                <a:close/>
              </a:path>
            </a:pathLst>
          </a:custGeom>
          <a:blipFill rotWithShape="0">
            <a:blip r:embed="rId1">
              <a:alphaModFix amt="74000"/>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3" name="TextBox 3"/>
          <p:cNvSpPr/>
          <p:nvPr/>
        </p:nvSpPr>
        <p:spPr>
          <a:xfrm>
            <a:off x="3777840" y="150840"/>
            <a:ext cx="14282640" cy="10555560"/>
          </a:xfrm>
          <a:prstGeom prst="rect">
            <a:avLst/>
          </a:prstGeom>
          <a:noFill/>
          <a:ln w="0">
            <a:noFill/>
          </a:ln>
        </p:spPr>
        <p:style>
          <a:lnRef idx="0"/>
          <a:fillRef idx="0"/>
          <a:effectRef idx="0"/>
          <a:fontRef idx="minor"/>
        </p:style>
        <p:txBody>
          <a:bodyPr lIns="0" rIns="0" tIns="0" bIns="0" anchor="t">
            <a:spAutoFit/>
          </a:bodyPr>
          <a:p>
            <a:pPr algn="just" defTabSz="914400">
              <a:lnSpc>
                <a:spcPts val="4618"/>
              </a:lnSpc>
            </a:pPr>
            <a:r>
              <a:rPr b="1" lang="en-US" sz="3300" spc="-1" strike="noStrike">
                <a:solidFill>
                  <a:srgbClr val="35352d"/>
                </a:solidFill>
                <a:latin typeface="TT Supermolot Neue Bold"/>
                <a:ea typeface="TT Supermolot Neue Bold"/>
              </a:rPr>
              <a:t>Step 3: Implementation</a:t>
            </a:r>
            <a:endParaRPr b="0" lang="en-US" sz="3300" spc="-1" strike="noStrike">
              <a:solidFill>
                <a:srgbClr val="000000"/>
              </a:solidFill>
              <a:latin typeface="Arial"/>
            </a:endParaRPr>
          </a:p>
          <a:p>
            <a:pPr lvl="1" marL="712440" indent="-35640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Use Java concepts:</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Classes and Objects – to represent tasks</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ArrayList – to store multiple tasks</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Scanner – to take input from user</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Loops &amp; If-Else – to process tasks and check deadlines</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Timer / Thread – to send reminders at the right time</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File I/O (Optional) – to save tasks for later use</a:t>
            </a:r>
            <a:endParaRPr b="0" lang="en-US" sz="3300" spc="-1" strike="noStrike">
              <a:solidFill>
                <a:srgbClr val="000000"/>
              </a:solidFill>
              <a:latin typeface="Arial"/>
            </a:endParaRPr>
          </a:p>
          <a:p>
            <a:pPr algn="just" defTabSz="914400">
              <a:lnSpc>
                <a:spcPts val="4618"/>
              </a:lnSpc>
            </a:pPr>
            <a:r>
              <a:rPr b="1" lang="en-US" sz="3300" spc="-1" strike="noStrike">
                <a:solidFill>
                  <a:srgbClr val="35352d"/>
                </a:solidFill>
                <a:latin typeface="TT Supermolot Neue Bold"/>
                <a:ea typeface="TT Supermolot Neue Bold"/>
              </a:rPr>
              <a:t>Step 4: Testing</a:t>
            </a:r>
            <a:endParaRPr b="0" lang="en-US" sz="3300" spc="-1" strike="noStrike">
              <a:solidFill>
                <a:srgbClr val="000000"/>
              </a:solidFill>
              <a:latin typeface="Arial"/>
            </a:endParaRPr>
          </a:p>
          <a:p>
            <a:pPr lvl="1" marL="712440" indent="-35640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Check if tasks can be:</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Added, updated, deleted correctly</a:t>
            </a:r>
            <a:endParaRPr b="0" lang="en-US" sz="3300" spc="-1" strike="noStrike">
              <a:solidFill>
                <a:srgbClr val="000000"/>
              </a:solidFill>
              <a:latin typeface="Arial"/>
            </a:endParaRPr>
          </a:p>
          <a:p>
            <a:pPr lvl="2" marL="1424880" indent="-47484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Reminders appear at the correct time</a:t>
            </a:r>
            <a:endParaRPr b="0" lang="en-US" sz="3300" spc="-1" strike="noStrike">
              <a:solidFill>
                <a:srgbClr val="000000"/>
              </a:solidFill>
              <a:latin typeface="Arial"/>
            </a:endParaRPr>
          </a:p>
          <a:p>
            <a:pPr lvl="1" marL="712440" indent="-35640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Test with multiple tasks and different dates</a:t>
            </a:r>
            <a:endParaRPr b="0" lang="en-US" sz="3300" spc="-1" strike="noStrike">
              <a:solidFill>
                <a:srgbClr val="000000"/>
              </a:solidFill>
              <a:latin typeface="Arial"/>
            </a:endParaRPr>
          </a:p>
          <a:p>
            <a:pPr algn="just" defTabSz="914400">
              <a:lnSpc>
                <a:spcPts val="4618"/>
              </a:lnSpc>
            </a:pPr>
            <a:r>
              <a:rPr b="1" lang="en-US" sz="3300" spc="-1" strike="noStrike">
                <a:solidFill>
                  <a:srgbClr val="35352d"/>
                </a:solidFill>
                <a:latin typeface="TT Supermolot Neue Bold"/>
                <a:ea typeface="TT Supermolot Neue Bold"/>
              </a:rPr>
              <a:t>Step 5: Deployment</a:t>
            </a:r>
            <a:endParaRPr b="0" lang="en-US" sz="3300" spc="-1" strike="noStrike">
              <a:solidFill>
                <a:srgbClr val="000000"/>
              </a:solidFill>
              <a:latin typeface="Arial"/>
            </a:endParaRPr>
          </a:p>
          <a:p>
            <a:pPr lvl="1" marL="712440" indent="-35640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Run as a standalone Java application</a:t>
            </a:r>
            <a:endParaRPr b="0" lang="en-US" sz="3300" spc="-1" strike="noStrike">
              <a:solidFill>
                <a:srgbClr val="000000"/>
              </a:solidFill>
              <a:latin typeface="Arial"/>
            </a:endParaRPr>
          </a:p>
          <a:p>
            <a:pPr lvl="1" marL="712440" indent="-356400" algn="just" defTabSz="914400">
              <a:lnSpc>
                <a:spcPts val="4618"/>
              </a:lnSpc>
              <a:buClr>
                <a:srgbClr val="35352d"/>
              </a:buClr>
              <a:buFont typeface="Arial"/>
              <a:buChar char="•"/>
            </a:pPr>
            <a:r>
              <a:rPr b="1" lang="en-US" sz="3300" spc="-1" strike="noStrike">
                <a:solidFill>
                  <a:srgbClr val="35352d"/>
                </a:solidFill>
                <a:latin typeface="TT Supermolot Neue Bold"/>
                <a:ea typeface="TT Supermolot Neue Bold"/>
              </a:rPr>
              <a:t>User can interact via console or simple GUI (using Swing or JOptionPane)</a:t>
            </a:r>
            <a:endParaRPr b="0" lang="en-US" sz="3300" spc="-1" strike="noStrike">
              <a:solidFill>
                <a:srgbClr val="000000"/>
              </a:solidFill>
              <a:latin typeface="Arial"/>
            </a:endParaRPr>
          </a:p>
          <a:p>
            <a:pPr algn="just" defTabSz="914400">
              <a:lnSpc>
                <a:spcPts val="4618"/>
              </a:lnSpc>
            </a:pPr>
            <a:endParaRPr b="0" lang="en-US" sz="3300" spc="-1" strike="noStrike">
              <a:solidFill>
                <a:srgbClr val="000000"/>
              </a:solidFill>
              <a:latin typeface="Arial"/>
            </a:endParaRPr>
          </a:p>
        </p:txBody>
      </p:sp>
      <p:sp>
        <p:nvSpPr>
          <p:cNvPr id="94" name="TextBox 4"/>
          <p:cNvSpPr/>
          <p:nvPr/>
        </p:nvSpPr>
        <p:spPr>
          <a:xfrm>
            <a:off x="0" y="8947440"/>
            <a:ext cx="3777480" cy="133236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1" lang="en-US" sz="2500" spc="-1" strike="noStrike">
                <a:solidFill>
                  <a:srgbClr val="35352d"/>
                </a:solidFill>
                <a:latin typeface="TT Supermolot Neue Bold"/>
                <a:ea typeface="TT Supermolot Neue Bold"/>
              </a:rPr>
              <a:t>TRL 1- BASIC PRINCIPLES OBSERVED AND REPORTED</a:t>
            </a:r>
            <a:endParaRPr b="0" lang="en-US" sz="2500" spc="-1" strike="noStrike">
              <a:solidFill>
                <a:srgbClr val="000000"/>
              </a:solidFill>
              <a:latin typeface="Arial"/>
            </a:endParaRPr>
          </a:p>
        </p:txBody>
      </p:sp>
      <p:sp>
        <p:nvSpPr>
          <p:cNvPr id="95" name="AutoShape 5"/>
          <p:cNvSpPr/>
          <p:nvPr/>
        </p:nvSpPr>
        <p:spPr>
          <a:xfrm>
            <a:off x="0" y="8604360"/>
            <a:ext cx="3811320" cy="360"/>
          </a:xfrm>
          <a:prstGeom prst="line">
            <a:avLst/>
          </a:prstGeom>
          <a:ln w="38100">
            <a:solidFill>
              <a:srgbClr val="000000"/>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Freeform 2"/>
          <p:cNvSpPr/>
          <p:nvPr/>
        </p:nvSpPr>
        <p:spPr>
          <a:xfrm>
            <a:off x="9544320" y="0"/>
            <a:ext cx="8743320" cy="10286640"/>
          </a:xfrm>
          <a:custGeom>
            <a:avLst/>
            <a:gdLst>
              <a:gd name="textAreaLeft" fmla="*/ 0 w 8743320"/>
              <a:gd name="textAreaRight" fmla="*/ 8743680 w 8743320"/>
              <a:gd name="textAreaTop" fmla="*/ 0 h 10286640"/>
              <a:gd name="textAreaBottom" fmla="*/ 10287000 h 10286640"/>
            </a:gdLst>
            <a:ahLst/>
            <a:rect l="textAreaLeft" t="textAreaTop" r="textAreaRight" b="textAreaBottom"/>
            <a:pathLst>
              <a:path w="8743570" h="10287000">
                <a:moveTo>
                  <a:pt x="0" y="0"/>
                </a:moveTo>
                <a:lnTo>
                  <a:pt x="8743570" y="0"/>
                </a:lnTo>
                <a:lnTo>
                  <a:pt x="874357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97" name="Group 3"/>
          <p:cNvGrpSpPr/>
          <p:nvPr/>
        </p:nvGrpSpPr>
        <p:grpSpPr>
          <a:xfrm>
            <a:off x="3828960" y="-681120"/>
            <a:ext cx="14431680" cy="11468160"/>
            <a:chOff x="3828960" y="-681120"/>
            <a:chExt cx="14431680" cy="11468160"/>
          </a:xfrm>
        </p:grpSpPr>
        <p:sp>
          <p:nvSpPr>
            <p:cNvPr id="98" name="Freeform 4"/>
            <p:cNvSpPr/>
            <p:nvPr/>
          </p:nvSpPr>
          <p:spPr>
            <a:xfrm>
              <a:off x="3828960" y="-500400"/>
              <a:ext cx="14431680" cy="11287080"/>
            </a:xfrm>
            <a:custGeom>
              <a:avLst/>
              <a:gdLst>
                <a:gd name="textAreaLeft" fmla="*/ 0 w 14431680"/>
                <a:gd name="textAreaRight" fmla="*/ 14432040 w 14431680"/>
                <a:gd name="textAreaTop" fmla="*/ 0 h 11287080"/>
                <a:gd name="textAreaBottom" fmla="*/ 11287440 h 11287080"/>
              </a:gdLst>
              <a:ahLst/>
              <a:rect l="textAreaLeft" t="textAreaTop" r="textAreaRight" b="textAreaBottom"/>
              <a:pathLst>
                <a:path w="3801049" h="2972852">
                  <a:moveTo>
                    <a:pt x="0" y="0"/>
                  </a:moveTo>
                  <a:lnTo>
                    <a:pt x="3801049" y="0"/>
                  </a:lnTo>
                  <a:lnTo>
                    <a:pt x="3801049" y="2972852"/>
                  </a:lnTo>
                  <a:lnTo>
                    <a:pt x="0" y="2972852"/>
                  </a:lnTo>
                  <a:close/>
                </a:path>
              </a:pathLst>
            </a:custGeom>
            <a:gradFill rotWithShape="0">
              <a:gsLst>
                <a:gs pos="0">
                  <a:srgbClr val="ffffff"/>
                </a:gs>
                <a:gs pos="50000">
                  <a:srgbClr val="ffffff">
                    <a:alpha val="91000"/>
                  </a:srgbClr>
                </a:gs>
                <a:gs pos="100000">
                  <a:srgbClr val="ffffff">
                    <a:alpha val="69000"/>
                  </a:srgbClr>
                </a:gs>
              </a:gsLst>
              <a:lin ang="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9" name="TextBox 5"/>
            <p:cNvSpPr/>
            <p:nvPr/>
          </p:nvSpPr>
          <p:spPr>
            <a:xfrm>
              <a:off x="3828960" y="-681120"/>
              <a:ext cx="14431680" cy="11468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100" name="Freeform 6"/>
          <p:cNvSpPr/>
          <p:nvPr/>
        </p:nvSpPr>
        <p:spPr>
          <a:xfrm flipV="1" rot="14442600">
            <a:off x="-2649240" y="-4114800"/>
            <a:ext cx="6223320" cy="8229240"/>
          </a:xfrm>
          <a:custGeom>
            <a:avLst/>
            <a:gdLst>
              <a:gd name="textAreaLeft" fmla="*/ 0 w 6223320"/>
              <a:gd name="textAreaRight" fmla="*/ 6223680 w 6223320"/>
              <a:gd name="textAreaTop" fmla="*/ 360 h 8229240"/>
              <a:gd name="textAreaBottom" fmla="*/ 8229960 h 8229240"/>
            </a:gdLst>
            <a:ahLst/>
            <a:rect l="textAreaLeft" t="textAreaTop" r="textAreaRight" b="textAreaBottom"/>
            <a:pathLst>
              <a:path w="6223635" h="8229600">
                <a:moveTo>
                  <a:pt x="0" y="8229600"/>
                </a:moveTo>
                <a:lnTo>
                  <a:pt x="6223635" y="8229600"/>
                </a:lnTo>
                <a:lnTo>
                  <a:pt x="6223635" y="0"/>
                </a:lnTo>
                <a:lnTo>
                  <a:pt x="0" y="0"/>
                </a:lnTo>
                <a:lnTo>
                  <a:pt x="0" y="822960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1" name="Freeform 7"/>
          <p:cNvSpPr/>
          <p:nvPr/>
        </p:nvSpPr>
        <p:spPr>
          <a:xfrm>
            <a:off x="-1005840" y="-1081080"/>
            <a:ext cx="8294040" cy="12448800"/>
          </a:xfrm>
          <a:custGeom>
            <a:avLst/>
            <a:gdLst>
              <a:gd name="textAreaLeft" fmla="*/ 0 w 8294040"/>
              <a:gd name="textAreaRight" fmla="*/ 8294400 w 8294040"/>
              <a:gd name="textAreaTop" fmla="*/ 0 h 12448800"/>
              <a:gd name="textAreaBottom" fmla="*/ 12449160 h 12448800"/>
            </a:gdLst>
            <a:ahLst/>
            <a:rect l="textAreaLeft" t="textAreaTop" r="textAreaRight" b="textAreaBottom"/>
            <a:pathLst>
              <a:path w="8294306" h="12449240">
                <a:moveTo>
                  <a:pt x="0" y="0"/>
                </a:moveTo>
                <a:lnTo>
                  <a:pt x="8294307" y="0"/>
                </a:lnTo>
                <a:lnTo>
                  <a:pt x="8294307" y="12449240"/>
                </a:lnTo>
                <a:lnTo>
                  <a:pt x="0" y="1244924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102" name="Group 8"/>
          <p:cNvGrpSpPr/>
          <p:nvPr/>
        </p:nvGrpSpPr>
        <p:grpSpPr>
          <a:xfrm>
            <a:off x="7987320" y="2496600"/>
            <a:ext cx="2313360" cy="2313360"/>
            <a:chOff x="7987320" y="2496600"/>
            <a:chExt cx="2313360" cy="2313360"/>
          </a:xfrm>
        </p:grpSpPr>
        <p:sp>
          <p:nvSpPr>
            <p:cNvPr id="103" name="Freeform 9"/>
            <p:cNvSpPr/>
            <p:nvPr/>
          </p:nvSpPr>
          <p:spPr>
            <a:xfrm>
              <a:off x="7987320" y="2496600"/>
              <a:ext cx="2313360" cy="2313360"/>
            </a:xfrm>
            <a:custGeom>
              <a:avLst/>
              <a:gdLst>
                <a:gd name="textAreaLeft" fmla="*/ 0 w 2313360"/>
                <a:gd name="textAreaRight" fmla="*/ 2313720 w 2313360"/>
                <a:gd name="textAreaTop" fmla="*/ 0 h 2313360"/>
                <a:gd name="textAreaBottom" fmla="*/ 2313720 h 23133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04" name="Group 10"/>
          <p:cNvGrpSpPr/>
          <p:nvPr/>
        </p:nvGrpSpPr>
        <p:grpSpPr>
          <a:xfrm>
            <a:off x="7987320" y="7973280"/>
            <a:ext cx="2313360" cy="2313360"/>
            <a:chOff x="7987320" y="7973280"/>
            <a:chExt cx="2313360" cy="2313360"/>
          </a:xfrm>
        </p:grpSpPr>
        <p:sp>
          <p:nvSpPr>
            <p:cNvPr id="105" name="Freeform 11"/>
            <p:cNvSpPr/>
            <p:nvPr/>
          </p:nvSpPr>
          <p:spPr>
            <a:xfrm>
              <a:off x="7987320" y="7973280"/>
              <a:ext cx="2313360" cy="2313360"/>
            </a:xfrm>
            <a:custGeom>
              <a:avLst/>
              <a:gdLst>
                <a:gd name="textAreaLeft" fmla="*/ 0 w 2313360"/>
                <a:gd name="textAreaRight" fmla="*/ 2313720 w 2313360"/>
                <a:gd name="textAreaTop" fmla="*/ 0 h 2313360"/>
                <a:gd name="textAreaBottom" fmla="*/ 2313720 h 23133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06" name="Group 12"/>
          <p:cNvGrpSpPr/>
          <p:nvPr/>
        </p:nvGrpSpPr>
        <p:grpSpPr>
          <a:xfrm>
            <a:off x="15936120" y="4809960"/>
            <a:ext cx="2313360" cy="2313360"/>
            <a:chOff x="15936120" y="4809960"/>
            <a:chExt cx="2313360" cy="2313360"/>
          </a:xfrm>
        </p:grpSpPr>
        <p:sp>
          <p:nvSpPr>
            <p:cNvPr id="107" name="Freeform 13"/>
            <p:cNvSpPr/>
            <p:nvPr/>
          </p:nvSpPr>
          <p:spPr>
            <a:xfrm>
              <a:off x="15936120" y="4809960"/>
              <a:ext cx="2313360" cy="2313360"/>
            </a:xfrm>
            <a:custGeom>
              <a:avLst/>
              <a:gdLst>
                <a:gd name="textAreaLeft" fmla="*/ 0 w 2313360"/>
                <a:gd name="textAreaRight" fmla="*/ 2313720 w 2313360"/>
                <a:gd name="textAreaTop" fmla="*/ 0 h 2313360"/>
                <a:gd name="textAreaBottom" fmla="*/ 2313720 h 23133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08" name="TextBox 14"/>
          <p:cNvSpPr/>
          <p:nvPr/>
        </p:nvSpPr>
        <p:spPr>
          <a:xfrm>
            <a:off x="8262360" y="428400"/>
            <a:ext cx="8366040" cy="2303640"/>
          </a:xfrm>
          <a:prstGeom prst="rect">
            <a:avLst/>
          </a:prstGeom>
          <a:noFill/>
          <a:ln w="0">
            <a:noFill/>
          </a:ln>
        </p:spPr>
        <p:style>
          <a:lnRef idx="0"/>
          <a:fillRef idx="0"/>
          <a:effectRef idx="0"/>
          <a:fontRef idx="minor"/>
        </p:style>
        <p:txBody>
          <a:bodyPr lIns="0" rIns="0" tIns="0" bIns="0" anchor="t">
            <a:spAutoFit/>
          </a:bodyPr>
          <a:p>
            <a:pPr algn="ctr" defTabSz="914400">
              <a:lnSpc>
                <a:spcPts val="9071"/>
              </a:lnSpc>
            </a:pPr>
            <a:r>
              <a:rPr b="1" lang="en-US" sz="6480" spc="-1" strike="noStrike">
                <a:solidFill>
                  <a:srgbClr val="000000"/>
                </a:solidFill>
                <a:latin typeface="Canva Sans Bold"/>
                <a:ea typeface="Canva Sans Bold"/>
              </a:rPr>
              <a:t>Key Findings/Results</a:t>
            </a:r>
            <a:endParaRPr b="0" lang="en-US" sz="6480" spc="-1" strike="noStrike">
              <a:solidFill>
                <a:srgbClr val="000000"/>
              </a:solidFill>
              <a:latin typeface="Arial"/>
            </a:endParaRPr>
          </a:p>
        </p:txBody>
      </p:sp>
      <p:sp>
        <p:nvSpPr>
          <p:cNvPr id="109" name="TextBox 15"/>
          <p:cNvSpPr/>
          <p:nvPr/>
        </p:nvSpPr>
        <p:spPr>
          <a:xfrm>
            <a:off x="10587600" y="3286080"/>
            <a:ext cx="5348160" cy="380160"/>
          </a:xfrm>
          <a:prstGeom prst="rect">
            <a:avLst/>
          </a:prstGeom>
          <a:noFill/>
          <a:ln w="0">
            <a:noFill/>
          </a:ln>
        </p:spPr>
        <p:style>
          <a:lnRef idx="0"/>
          <a:fillRef idx="0"/>
          <a:effectRef idx="0"/>
          <a:fontRef idx="minor"/>
        </p:style>
        <p:txBody>
          <a:bodyPr lIns="0" rIns="0" tIns="0" bIns="0" anchor="t">
            <a:spAutoFit/>
          </a:bodyPr>
          <a:p>
            <a:pPr defTabSz="914400">
              <a:lnSpc>
                <a:spcPts val="2991"/>
              </a:lnSpc>
            </a:pPr>
            <a:r>
              <a:rPr b="0" lang="en-US" sz="2790" spc="-1" strike="noStrike">
                <a:solidFill>
                  <a:srgbClr val="000000"/>
                </a:solidFill>
                <a:latin typeface="Lexend Deca"/>
                <a:ea typeface="Lexend Deca"/>
              </a:rPr>
              <a:t>Plan daily/weekly activities</a:t>
            </a:r>
            <a:endParaRPr b="0" lang="en-US" sz="2790" spc="-1" strike="noStrike">
              <a:solidFill>
                <a:srgbClr val="000000"/>
              </a:solidFill>
              <a:latin typeface="Arial"/>
            </a:endParaRPr>
          </a:p>
        </p:txBody>
      </p:sp>
      <p:sp>
        <p:nvSpPr>
          <p:cNvPr id="110" name="TextBox 16"/>
          <p:cNvSpPr/>
          <p:nvPr/>
        </p:nvSpPr>
        <p:spPr>
          <a:xfrm>
            <a:off x="9744840" y="5786640"/>
            <a:ext cx="6420960" cy="380160"/>
          </a:xfrm>
          <a:prstGeom prst="rect">
            <a:avLst/>
          </a:prstGeom>
          <a:noFill/>
          <a:ln w="0">
            <a:noFill/>
          </a:ln>
        </p:spPr>
        <p:style>
          <a:lnRef idx="0"/>
          <a:fillRef idx="0"/>
          <a:effectRef idx="0"/>
          <a:fontRef idx="minor"/>
        </p:style>
        <p:txBody>
          <a:bodyPr lIns="0" rIns="0" tIns="0" bIns="0" anchor="t">
            <a:spAutoFit/>
          </a:bodyPr>
          <a:p>
            <a:pPr defTabSz="914400">
              <a:lnSpc>
                <a:spcPts val="2991"/>
              </a:lnSpc>
            </a:pPr>
            <a:r>
              <a:rPr b="0" lang="en-US" sz="2790" spc="-1" strike="noStrike">
                <a:solidFill>
                  <a:srgbClr val="000000"/>
                </a:solidFill>
                <a:latin typeface="Lexend Deca"/>
                <a:ea typeface="Lexend Deca"/>
              </a:rPr>
              <a:t>Get task and assignment reminders</a:t>
            </a:r>
            <a:endParaRPr b="0" lang="en-US" sz="2790" spc="-1" strike="noStrike">
              <a:solidFill>
                <a:srgbClr val="000000"/>
              </a:solidFill>
              <a:latin typeface="Arial"/>
            </a:endParaRPr>
          </a:p>
        </p:txBody>
      </p:sp>
      <p:sp>
        <p:nvSpPr>
          <p:cNvPr id="111" name="TextBox 17"/>
          <p:cNvSpPr/>
          <p:nvPr/>
        </p:nvSpPr>
        <p:spPr>
          <a:xfrm>
            <a:off x="10300680" y="9078120"/>
            <a:ext cx="6420960" cy="380160"/>
          </a:xfrm>
          <a:prstGeom prst="rect">
            <a:avLst/>
          </a:prstGeom>
          <a:noFill/>
          <a:ln w="0">
            <a:noFill/>
          </a:ln>
        </p:spPr>
        <p:style>
          <a:lnRef idx="0"/>
          <a:fillRef idx="0"/>
          <a:effectRef idx="0"/>
          <a:fontRef idx="minor"/>
        </p:style>
        <p:txBody>
          <a:bodyPr lIns="0" rIns="0" tIns="0" bIns="0" anchor="t">
            <a:spAutoFit/>
          </a:bodyPr>
          <a:p>
            <a:pPr defTabSz="914400">
              <a:lnSpc>
                <a:spcPts val="2991"/>
              </a:lnSpc>
            </a:pPr>
            <a:r>
              <a:rPr b="0" lang="en-US" sz="2790" spc="-1" strike="noStrike">
                <a:solidFill>
                  <a:srgbClr val="000000"/>
                </a:solidFill>
                <a:latin typeface="Lexend Deca"/>
                <a:ea typeface="Lexend Deca"/>
              </a:rPr>
              <a:t>Receive missed-task notifications</a:t>
            </a:r>
            <a:endParaRPr b="0" lang="en-US" sz="27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Freeform 2"/>
          <p:cNvSpPr/>
          <p:nvPr/>
        </p:nvSpPr>
        <p:spPr>
          <a:xfrm flipV="1" rot="10800000">
            <a:off x="360" y="-7190280"/>
            <a:ext cx="18287640" cy="10286640"/>
          </a:xfrm>
          <a:custGeom>
            <a:avLst/>
            <a:gdLst>
              <a:gd name="textAreaLeft" fmla="*/ 0 w 18287640"/>
              <a:gd name="textAreaRight" fmla="*/ 18288000 w 18287640"/>
              <a:gd name="textAreaTop" fmla="*/ -360 h 10286640"/>
              <a:gd name="textAreaBottom" fmla="*/ 10286640 h 10286640"/>
            </a:gdLst>
            <a:ahLst/>
            <a:rect l="textAreaLeft" t="textAreaTop" r="textAreaRight" b="textAreaBottom"/>
            <a:pathLst>
              <a:path w="18288000" h="10287000">
                <a:moveTo>
                  <a:pt x="0" y="10287000"/>
                </a:moveTo>
                <a:lnTo>
                  <a:pt x="18288000" y="10287000"/>
                </a:lnTo>
                <a:lnTo>
                  <a:pt x="18288000" y="0"/>
                </a:lnTo>
                <a:lnTo>
                  <a:pt x="0" y="0"/>
                </a:lnTo>
                <a:lnTo>
                  <a:pt x="0" y="10287000"/>
                </a:lnTo>
                <a:close/>
              </a:path>
            </a:pathLst>
          </a:custGeom>
          <a:blipFill rotWithShape="0">
            <a:blip r:embed="rId1">
              <a:alphaModFix amt="59000"/>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3" name="Freeform 3"/>
          <p:cNvSpPr/>
          <p:nvPr/>
        </p:nvSpPr>
        <p:spPr>
          <a:xfrm>
            <a:off x="3122640" y="3988440"/>
            <a:ext cx="12042720" cy="3393720"/>
          </a:xfrm>
          <a:custGeom>
            <a:avLst/>
            <a:gdLst>
              <a:gd name="textAreaLeft" fmla="*/ 0 w 12042720"/>
              <a:gd name="textAreaRight" fmla="*/ 12043080 w 12042720"/>
              <a:gd name="textAreaTop" fmla="*/ 0 h 3393720"/>
              <a:gd name="textAreaBottom" fmla="*/ 3394080 h 3393720"/>
            </a:gdLst>
            <a:ahLst/>
            <a:rect l="textAreaLeft" t="textAreaTop" r="textAreaRight" b="textAreaBottom"/>
            <a:pathLst>
              <a:path w="12043018" h="3393941">
                <a:moveTo>
                  <a:pt x="0" y="0"/>
                </a:moveTo>
                <a:lnTo>
                  <a:pt x="12043018" y="0"/>
                </a:lnTo>
                <a:lnTo>
                  <a:pt x="12043018" y="3393942"/>
                </a:lnTo>
                <a:lnTo>
                  <a:pt x="0" y="3393942"/>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LibreOffice/24.2.7.2$Linux_X86_64 LibreOffice_project/420$Build-2</Application>
  <AppVersion>15.0000</AppVersion>
  <Words>581</Words>
  <Paragraphs>62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Admin</dc:creator>
  <dc:description/>
  <dc:identifier>DAGzng2OqM0</dc:identifier>
  <dc:language>en-US</dc:language>
  <cp:lastModifiedBy/>
  <dcterms:modified xsi:type="dcterms:W3CDTF">2026-01-05T08:29:13Z</dcterms:modified>
  <cp:revision>4</cp:revision>
  <dc:subject/>
  <dc:title>TASK</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8</vt:i4>
  </property>
</Properties>
</file>